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4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261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5840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7775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501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0978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9816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523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71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171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22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080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45CB7-C009-4731-BC49-E414CBFEE12C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18C7A-88E4-4A91-98E4-2416F266AD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196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21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9200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407комбинированного вида» 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 района города Казани 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2285992"/>
            <a:ext cx="850553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63926" y="5301208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информация для родителей </a:t>
            </a:r>
          </a:p>
          <a:p>
            <a:pPr lvl="0"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(законных представителей) </a:t>
            </a:r>
          </a:p>
          <a:p>
            <a:pPr lvl="0" algn="ctr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воспитанников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3929058" y="1214422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5984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33265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357298"/>
            <a:ext cx="863623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r>
              <a:rPr lang="ru-RU" sz="1600" b="1" i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643834" y="357166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352218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7158" y="1285860"/>
            <a:ext cx="842493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r>
              <a:rPr lang="ru-RU" sz="1400" b="1" i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r>
              <a:rPr lang="ru-RU" sz="1400" b="1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1400" b="1" i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72396" y="357166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10666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6632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/>
          </a:p>
        </p:txBody>
      </p:sp>
      <p:sp>
        <p:nvSpPr>
          <p:cNvPr id="5" name="Содержимое 8"/>
          <p:cNvSpPr txBox="1">
            <a:spLocks/>
          </p:cNvSpPr>
          <p:nvPr/>
        </p:nvSpPr>
        <p:spPr>
          <a:xfrm>
            <a:off x="355509" y="658551"/>
            <a:ext cx="2664296" cy="28083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Материально-технические</a:t>
            </a:r>
            <a:endParaRPr lang="ru-RU" altLang="ru-RU" sz="13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санитарным нормам, правилам пожарной безопасности, возрастным и индивидуальным особенностям детей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группа имеет пространственную среду, оборудование, учебные комплекты  в соответствии с возрастом детей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121" y="3573016"/>
            <a:ext cx="2592288" cy="273630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ru-RU" altLang="ru-RU" sz="1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Обеспечивает </a:t>
            </a: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возможность общения и совместной деятельности детей и взрослых, двигательной активности, возможности для уединения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Соответствует </a:t>
            </a: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возрастным возможностям детей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Предполагает </a:t>
            </a: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возможность изменений от образовательной ситуации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Доступность</a:t>
            </a:r>
            <a:r>
              <a:rPr lang="ru-RU" altLang="ru-RU" sz="12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безопасность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85390" y="658551"/>
            <a:ext cx="2592288" cy="561662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Психолого</a:t>
            </a: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– педагогические: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- Уважение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к человеческому достоинству детей, формирование и поддержка их положительной самооценки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Использование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форм и методов работы, соответствующих возрасту, </a:t>
            </a: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индивидуальным особенностям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Построение </a:t>
            </a: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образовательной деятельности на основе взаимодействия взрослых с детьми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Поддержка доброжелательного отношения детей к друг другу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Возможность выбора детьми видов деятельности, общения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Защита детей от всех форм физического и психического насилия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Поддержка родителей в воспитании детей, вовлечение семей в образовательную деятельность</a:t>
            </a:r>
          </a:p>
        </p:txBody>
      </p:sp>
      <p:sp>
        <p:nvSpPr>
          <p:cNvPr id="8" name="Содержимое 13"/>
          <p:cNvSpPr txBox="1">
            <a:spLocks/>
          </p:cNvSpPr>
          <p:nvPr/>
        </p:nvSpPr>
        <p:spPr>
          <a:xfrm>
            <a:off x="5940152" y="658551"/>
            <a:ext cx="2808312" cy="2880320"/>
          </a:xfrm>
          <a:prstGeom prst="roundRect">
            <a:avLst>
              <a:gd name="adj" fmla="val 8802"/>
            </a:avLst>
          </a:prstGeom>
          <a:solidFill>
            <a:schemeClr val="accent6">
              <a:lumMod val="60000"/>
              <a:lumOff val="40000"/>
            </a:schemeClr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13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Финансовые</a:t>
            </a: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Обеспечивают возможность   выполнения требований Стандарта.</a:t>
            </a:r>
          </a:p>
          <a:p>
            <a:pPr marL="0" indent="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Гарантия бесплатного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 образования за счет средств бюджетов бюджетной системы РФ в муниципальных организациях. </a:t>
            </a:r>
            <a:endParaRPr lang="ru-RU" altLang="ru-RU" sz="1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84168" y="3645024"/>
            <a:ext cx="2880320" cy="2664296"/>
          </a:xfrm>
          <a:prstGeom prst="roundRect">
            <a:avLst/>
          </a:prstGeom>
          <a:solidFill>
            <a:srgbClr val="CABDD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b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Кадровые: </a:t>
            </a:r>
            <a:endParaRPr lang="ru-RU" altLang="ru-RU" sz="13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Педагоги первой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и высшей квалификационной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категории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составляют </a:t>
            </a:r>
            <a:r>
              <a:rPr lang="en-US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80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%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Наличие специалистов:</a:t>
            </a:r>
            <a:endParaRPr lang="ru-RU" altLang="ru-RU" sz="13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инструктор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по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физической культуре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воспитатели по обучению татарскому языку 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музыкальные руководители</a:t>
            </a:r>
            <a:endParaRPr lang="en-US" altLang="ru-RU" sz="13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-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дефектолог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</a:rPr>
              <a:t>педагог-психолог, учитель-логопед 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786710" y="142852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10666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accent2"/>
                </a:solidFill>
                <a:latin typeface="Bookman Old Style" pitchFamily="18" charset="0"/>
              </a:rPr>
              <a:t>Традиционные и инновационные формы и методы </a:t>
            </a:r>
            <a:endParaRPr lang="ru-RU" altLang="ru-RU" b="1" dirty="0" smtClean="0">
              <a:solidFill>
                <a:schemeClr val="accent2"/>
              </a:solidFill>
              <a:latin typeface="Bookman Old Style" pitchFamily="18" charset="0"/>
            </a:endParaRPr>
          </a:p>
          <a:p>
            <a:pPr algn="ctr"/>
            <a:r>
              <a:rPr lang="ru-RU" altLang="ru-RU" b="1" dirty="0" smtClean="0">
                <a:solidFill>
                  <a:schemeClr val="accent2"/>
                </a:solidFill>
                <a:latin typeface="Bookman Old Style" pitchFamily="18" charset="0"/>
              </a:rPr>
              <a:t>работы </a:t>
            </a:r>
            <a:r>
              <a:rPr lang="ru-RU" altLang="ru-RU" b="1" dirty="0">
                <a:solidFill>
                  <a:schemeClr val="accent2"/>
                </a:solidFill>
                <a:latin typeface="Bookman Old Style" pitchFamily="18" charset="0"/>
              </a:rPr>
              <a:t>с семьей: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366" y="864212"/>
            <a:ext cx="2087563" cy="5762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Bookman Old Style" pitchFamily="18" charset="0"/>
              </a:rPr>
              <a:t>НАГЛЯДНО-ИНФОРМАЦИОННЫЕ </a:t>
            </a:r>
            <a:endParaRPr lang="ru-RU" sz="12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4610" y="1451361"/>
            <a:ext cx="2209800" cy="392185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Сайт детского сада;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Анкетирование;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Информационные стенды в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МАДОУ </a:t>
            </a: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 в группах;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Выставки детских работ, продуктов совместной деятельности;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Информирование о  теме проекта в группах;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Книжка-памятка для родителей вновь поступающих детей.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98507" y="878659"/>
            <a:ext cx="2087563" cy="576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Bookman Old Style" pitchFamily="18" charset="0"/>
              </a:rPr>
              <a:t>ИНФОРМАЦИОННО-АНАЛИТИЧЕСКИЕ</a:t>
            </a:r>
            <a:r>
              <a:rPr lang="ru-RU" sz="1200" b="1" dirty="0">
                <a:latin typeface="Bookman Old Style" pitchFamily="18" charset="0"/>
              </a:rPr>
              <a:t> </a:t>
            </a:r>
            <a:endParaRPr lang="ru-RU" sz="12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34410" y="1454922"/>
            <a:ext cx="1981200" cy="35052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Анкетирование;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Проведение опросов;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Беседы.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99992" y="878659"/>
            <a:ext cx="2087563" cy="5762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  <a:latin typeface="Bookman Old Style" pitchFamily="18" charset="0"/>
              </a:rPr>
              <a:t>ПОЗНАВАТЕЛЬНЫЕ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60851" y="1440474"/>
            <a:ext cx="2126704" cy="443679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Встречи в семейном клубе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Родительские собрания;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Индивидуальные консультации;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Мастер-классы родители - детям;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Открытые образовательные мероприятия;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проекты, акции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мероприятия с социальными партнерами (экскурсии, совместные мастер-классы)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03242" y="878659"/>
            <a:ext cx="2087563" cy="57626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Bookman Old Style" pitchFamily="18" charset="0"/>
              </a:rPr>
              <a:t>ДОСУГОВЫЕ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633405" y="1476693"/>
            <a:ext cx="2057400" cy="252837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Праздники;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Совместные                  досуги и развлечения;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Акции;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Участие родителей в  конкурсах, выставках; проектах.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tx1"/>
                </a:solidFill>
                <a:latin typeface="Bookman Old Style" pitchFamily="18" charset="0"/>
              </a:rPr>
              <a:t>Экскурсии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8001000" y="214290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10666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1" y="395371"/>
            <a:ext cx="81369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Характеристика ДОУ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дошкольное образовательное учреждение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«Детский сад № 407 комбинированного вида»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 района г. Казани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5" y="2288656"/>
            <a:ext cx="84958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осуществляется по адресу:</a:t>
            </a:r>
          </a:p>
          <a:p>
            <a:pPr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420037,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Казань, улица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Ленинградская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дом 6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0а, Ленинградская , дом 43а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Телефон: +7(843)-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en-US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 (1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здание);   +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7(843)-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570 -85-87 (2 здание)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  </a:t>
            </a:r>
            <a:r>
              <a:rPr lang="en-US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madoy407@mail.ru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                          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             </a:t>
            </a:r>
          </a:p>
          <a:p>
            <a:pPr algn="ctr"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Режим работы учреждения: с 7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18.00</a:t>
            </a:r>
          </a:p>
          <a:p>
            <a:pPr algn="just"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детском саду функционирует 9 групп, из них</a:t>
            </a:r>
          </a:p>
          <a:p>
            <a:pPr algn="just"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1 младшая группа</a:t>
            </a:r>
          </a:p>
          <a:p>
            <a:pPr algn="just"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младшая группа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средних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</a:t>
            </a:r>
          </a:p>
          <a:p>
            <a:pPr algn="just"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– группа </a:t>
            </a:r>
            <a:r>
              <a:rPr lang="ru-RU" alt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компенсирующего вида (РАС)</a:t>
            </a:r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старших групп (1 логопедическая группа)</a:t>
            </a:r>
          </a:p>
          <a:p>
            <a:pPr algn="just"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подготовительных к школе групп 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72396" y="1357298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422835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0648"/>
            <a:ext cx="84249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 </a:t>
            </a:r>
          </a:p>
          <a:p>
            <a:pPr lvl="0" algn="ctr"/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№407 </a:t>
            </a: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вида» </a:t>
            </a:r>
          </a:p>
          <a:p>
            <a:pPr lvl="0" algn="ctr"/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 района города Казани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7105" y="1499241"/>
            <a:ext cx="8496944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just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МАДОУ №407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основным  нормативным документом, регламентирующим содержание и организацию образовательной деятельности  нашего учреждения</a:t>
            </a:r>
          </a:p>
          <a:p>
            <a:pPr marL="274320" lvl="0" indent="-274320" algn="just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-образовательной деятельности учреждения в свете федерального государственного образовательного стандарта дошкольного образования</a:t>
            </a:r>
          </a:p>
          <a:p>
            <a:pPr marL="274320" lvl="0" indent="-274320" algn="just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Региональный компонент образовательной деятельности с детьми дошкольного возраста представлен 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программами:</a:t>
            </a:r>
          </a:p>
          <a:p>
            <a:pPr marL="274320" lvl="0" indent="-274320" algn="just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alt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русскоязычных детей татарскому языку в детском саду”, Зарипова З.М., Исаева Р.С., Кидрячева Р.Г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just">
              <a:spcBef>
                <a:spcPct val="20000"/>
              </a:spcBef>
              <a:buClr>
                <a:srgbClr val="0BD0D9"/>
              </a:buClr>
              <a:buSzPct val="95000"/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Региональная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программа ДО Шаехова Р.К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00958" y="571480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38421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961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0F6FC6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Образовательная программа состоит: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81439" y="1421755"/>
            <a:ext cx="2042262" cy="3015357"/>
            <a:chOff x="0" y="0"/>
            <a:chExt cx="2042262" cy="3015357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0"/>
              <a:ext cx="2042262" cy="3015357"/>
            </a:xfrm>
            <a:prstGeom prst="roundRect">
              <a:avLst/>
            </a:prstGeom>
            <a:solidFill>
              <a:srgbClr val="52CCC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99695" y="99695"/>
              <a:ext cx="1842872" cy="281596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Обязательная часть: основная образовательная программа МАДОУ №</a:t>
              </a:r>
              <a:r>
                <a:rPr lang="ru-RU" sz="1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407</a:t>
              </a:r>
              <a:endParaRPr lang="ru-RU" sz="16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458360" y="1902023"/>
            <a:ext cx="1558138" cy="2304256"/>
            <a:chOff x="2044453" y="0"/>
            <a:chExt cx="2286370" cy="3015357"/>
          </a:xfrm>
        </p:grpSpPr>
        <p:sp>
          <p:nvSpPr>
            <p:cNvPr id="9" name="Стрелка вправо 8"/>
            <p:cNvSpPr/>
            <p:nvPr/>
          </p:nvSpPr>
          <p:spPr>
            <a:xfrm>
              <a:off x="2044453" y="0"/>
              <a:ext cx="2286370" cy="301535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FEB0FA">
                <a:alpha val="90000"/>
              </a:srgbClr>
            </a:solidFill>
            <a:ln w="25400" cap="flat" cmpd="sng" algn="ctr">
              <a:solidFill>
                <a:srgbClr val="0F6FC6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10" name="Стрелка вправо 4"/>
            <p:cNvSpPr/>
            <p:nvPr/>
          </p:nvSpPr>
          <p:spPr>
            <a:xfrm>
              <a:off x="2044453" y="376920"/>
              <a:ext cx="1599731" cy="226151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7940" tIns="27940" rIns="27940" bIns="27940" numCol="1" spcCol="1270" anchor="t" anchorCtr="0">
              <a:noAutofit/>
            </a:bodyPr>
            <a:lstStyle/>
            <a:p>
              <a:pPr marL="285750" marR="0" lvl="1" indent="-285750" algn="l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endPara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  <a:p>
              <a:pPr marL="0" marR="0" lvl="1" algn="l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onstantia"/>
                  <a:ea typeface="+mn-ea"/>
                  <a:cs typeface="+mn-cs"/>
                </a:rPr>
                <a:t>   </a:t>
              </a:r>
              <a:r>
                <a:rPr kumimoji="0" lang="ru-RU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60%</a:t>
              </a: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5580112" y="1545615"/>
            <a:ext cx="2088232" cy="3363182"/>
          </a:xfrm>
          <a:prstGeom prst="roundRect">
            <a:avLst/>
          </a:prstGeom>
          <a:solidFill>
            <a:srgbClr val="FEB0FA"/>
          </a:solidFill>
          <a:ln w="25400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Вариативная часть,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формируемая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участниками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образовательного процесса: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программа “Обучение русскоязычных детей татарскому языку в детском саду”, Зарипова З.М., Исаева Р.С., Кидрячева Р.Г</a:t>
            </a:r>
            <a:r>
              <a:rPr kumimoji="0" lang="ru-RU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lang="ru-RU" sz="11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Региональная программа ДО </a:t>
            </a:r>
            <a:r>
              <a:rPr lang="ru-RU" sz="11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1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Р.К.</a:t>
            </a:r>
            <a:endParaRPr kumimoji="0" lang="ru-RU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 rot="10800000">
            <a:off x="4024072" y="1890458"/>
            <a:ext cx="1556040" cy="2327383"/>
            <a:chOff x="1615570" y="2586085"/>
            <a:chExt cx="2425065" cy="2926501"/>
          </a:xfrm>
        </p:grpSpPr>
        <p:sp>
          <p:nvSpPr>
            <p:cNvPr id="13" name="Стрелка вправо 12"/>
            <p:cNvSpPr/>
            <p:nvPr/>
          </p:nvSpPr>
          <p:spPr>
            <a:xfrm>
              <a:off x="1615570" y="2586085"/>
              <a:ext cx="2425065" cy="2926501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  <a:ln w="25400" cap="flat" cmpd="sng" algn="ctr">
              <a:solidFill>
                <a:srgbClr val="0F6FC6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14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marR="0" lvl="1" indent="-285750" defTabSz="1511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  <a:p>
              <a:pPr marL="285750" marR="0" lvl="1" indent="-285750" defTabSz="1511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572000" y="3054151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40%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00958" y="785794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38421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5736" y="425730"/>
            <a:ext cx="52982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668368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Позитивная социализация и всестороннее развитие ребенка младшего и старшего дошкольного возраста в адекватных его возрасту детских видах деятельности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00958" y="714356"/>
            <a:ext cx="92869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166039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64296" y="260648"/>
            <a:ext cx="3874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реализации Программы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428736"/>
            <a:ext cx="856895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охраны и укрепления физического и психического здоровья детей, в том числе их эмоционального благополучия;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обеспечения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обеспечения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 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 fontAlgn="base"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0000"/>
                </a:solidFill>
                <a:latin typeface="Times New Roman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</a:t>
            </a:r>
            <a:br>
              <a:rPr lang="ru-RU" sz="1200" dirty="0">
                <a:solidFill>
                  <a:srgbClr val="000000"/>
                </a:solidFill>
                <a:latin typeface="Times New Roman"/>
              </a:rPr>
            </a:br>
            <a:r>
              <a:rPr lang="ru-RU" sz="1200" dirty="0">
                <a:solidFill>
                  <a:srgbClr val="000000"/>
                </a:solidFill>
                <a:latin typeface="Times New Roman"/>
              </a:rPr>
              <a:t>и образования, охраны и укрепления здоровья детей.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00958" y="357166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352218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9555" y="836713"/>
            <a:ext cx="871296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национального культурного пространства, для всестороннего развития и обогащения посредством приобщения детей к истокам национальной культуры народов, населяющих Республику Татарстан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11.создание языковой среды, обеспечивающей формирование у детей интереса к изучению двух государственных языков Республики Татарстан, развитие первоначальных умений и навыков практического владения татарским и русским языком в устной форме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12.создание языковой среды, обеспечивающей формирование у детей интереса к изучению иностранного языка, развитие первоначальных умений и навыков практического владения английским языком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создание условий для формирования правильного звукопроизношения и закрепления его на словесном материале исходя из индивидуальных нарушений звуков детей. Развитие артикуляционной моторики, фонематических процессов, грамматического строя речи через коррекцию дефектов.</a:t>
            </a:r>
          </a:p>
          <a:p>
            <a:r>
              <a:rPr lang="ru-RU" dirty="0"/>
              <a:t> 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00958" y="500042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352218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1475656" y="332656"/>
            <a:ext cx="64087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Планируемые результаты освоения 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основной 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Программы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8296" y="1412776"/>
            <a:ext cx="82981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</a:rPr>
              <a:t>Согласно ФГОС, результаты должны быть представлены в виде </a:t>
            </a:r>
            <a:r>
              <a:rPr lang="ru-RU" sz="1400" b="1" dirty="0">
                <a:latin typeface="Times New Roman" pitchFamily="18" charset="0"/>
              </a:rPr>
              <a:t>целевых ориентиров</a:t>
            </a:r>
            <a:r>
              <a:rPr lang="ru-RU" sz="1400" dirty="0">
                <a:latin typeface="Times New Roman" pitchFamily="18" charset="0"/>
              </a:rPr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8924" y="2231866"/>
            <a:ext cx="8136904" cy="954107"/>
          </a:xfrm>
          <a:prstGeom prst="rect">
            <a:avLst/>
          </a:prstGeom>
          <a:noFill/>
          <a:ln>
            <a:solidFill>
              <a:srgbClr val="B864BA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4732" y="3244334"/>
            <a:ext cx="3694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выпускника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№407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6288" y="3627865"/>
            <a:ext cx="84421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Владеет основными культурными способами деятельности;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Проявляет инициативу и самостоятельность;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Положительно относится к миру, к людям,  самому себе, участвует в совместных играх, способен договариваться;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Адекватно проявляет свои чувства;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Владеет разными формами и видами игр;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Хорошо владеет устной речью, может выражать свои мысли и желания;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Развита мелкая моторика;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Соблюдает правила безопасного поведения и личной гигиены;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экспериментировать;</a:t>
            </a:r>
          </a:p>
          <a:p>
            <a:pPr marL="285750" indent="-285750" algn="just">
              <a:buFontTx/>
              <a:buChar char="-"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00958" y="428604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352218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Desktop\2015-2016 учебный год\пдд\ceeda2abc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260648"/>
            <a:ext cx="84969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образовательного процесса </a:t>
            </a:r>
          </a:p>
        </p:txBody>
      </p:sp>
      <p:sp>
        <p:nvSpPr>
          <p:cNvPr id="6" name="Шестиугольник 5"/>
          <p:cNvSpPr/>
          <p:nvPr/>
        </p:nvSpPr>
        <p:spPr>
          <a:xfrm>
            <a:off x="2074438" y="1357298"/>
            <a:ext cx="4824536" cy="2214578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развитие личности детей дошкольного возраста в различных видах деятельности с учетом их возрастных, индивидуальных, психологических и физиологических особенностей по направлениям. (образовательные области)</a:t>
            </a:r>
          </a:p>
        </p:txBody>
      </p:sp>
      <p:sp>
        <p:nvSpPr>
          <p:cNvPr id="7" name="Шестиугольник 6"/>
          <p:cNvSpPr/>
          <p:nvPr/>
        </p:nvSpPr>
        <p:spPr>
          <a:xfrm>
            <a:off x="179512" y="2500306"/>
            <a:ext cx="2142000" cy="1143007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500166" y="3571876"/>
            <a:ext cx="1785950" cy="1000132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3500431" y="3571876"/>
            <a:ext cx="2071702" cy="928694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5643570" y="3571877"/>
            <a:ext cx="1643074" cy="928694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6732240" y="2357430"/>
            <a:ext cx="2088232" cy="1071569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036" t="1542" r="2036" b="1799"/>
          <a:stretch/>
        </p:blipFill>
        <p:spPr bwMode="auto">
          <a:xfrm>
            <a:off x="7572396" y="428604"/>
            <a:ext cx="1143000" cy="100012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</p:spTree>
    <p:extLst>
      <p:ext uri="{BB962C8B-B14F-4D97-AF65-F5344CB8AC3E}">
        <p14:creationId xmlns:p14="http://schemas.microsoft.com/office/powerpoint/2010/main" xmlns="" val="352218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1607</Words>
  <Application>Microsoft Office PowerPoint</Application>
  <PresentationFormat>Экран (4:3)</PresentationFormat>
  <Paragraphs>152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Альфия</dc:creator>
  <cp:lastModifiedBy>Лена</cp:lastModifiedBy>
  <cp:revision>25</cp:revision>
  <dcterms:created xsi:type="dcterms:W3CDTF">2016-01-19T12:18:50Z</dcterms:created>
  <dcterms:modified xsi:type="dcterms:W3CDTF">2022-05-17T06:23:59Z</dcterms:modified>
</cp:coreProperties>
</file>